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9"/>
  </p:notesMasterIdLst>
  <p:sldIdLst>
    <p:sldId id="257" r:id="rId2"/>
    <p:sldId id="262" r:id="rId3"/>
    <p:sldId id="264" r:id="rId4"/>
    <p:sldId id="265" r:id="rId5"/>
    <p:sldId id="266" r:id="rId6"/>
    <p:sldId id="258" r:id="rId7"/>
    <p:sldId id="267" r:id="rId8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80" autoAdjust="0"/>
  </p:normalViewPr>
  <p:slideViewPr>
    <p:cSldViewPr>
      <p:cViewPr>
        <p:scale>
          <a:sx n="70" d="100"/>
          <a:sy n="70" d="100"/>
        </p:scale>
        <p:origin x="516" y="-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02E23F-F5D0-470C-A38E-03DBD437F75E}" type="datetimeFigureOut">
              <a:rPr lang="ru-RU" smtClean="0"/>
              <a:pPr/>
              <a:t>28.08.2017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91CF10-B239-46C8-9A90-B2D8C439321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798CBD-3F15-4FA6-9EE9-A4E0F687E7DA}" type="slidenum">
              <a:rPr lang="en-US"/>
              <a:pPr/>
              <a:t>1</a:t>
            </a:fld>
            <a:endParaRPr lang="en-US"/>
          </a:p>
        </p:txBody>
      </p:sp>
      <p:sp>
        <p:nvSpPr>
          <p:cNvPr id="404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4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D398-4C34-4D66-A8BD-E5A258435787}" type="datetimeFigureOut">
              <a:rPr lang="ru-RU" smtClean="0"/>
              <a:pPr/>
              <a:t>28.08.2017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694DF-045B-4DB8-99F9-944689AED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D398-4C34-4D66-A8BD-E5A258435787}" type="datetimeFigureOut">
              <a:rPr lang="ru-RU" smtClean="0"/>
              <a:pPr/>
              <a:t>28.08.2017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694DF-045B-4DB8-99F9-944689AED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D398-4C34-4D66-A8BD-E5A258435787}" type="datetimeFigureOut">
              <a:rPr lang="ru-RU" smtClean="0"/>
              <a:pPr/>
              <a:t>28.08.2017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694DF-045B-4DB8-99F9-944689AED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D398-4C34-4D66-A8BD-E5A258435787}" type="datetimeFigureOut">
              <a:rPr lang="ru-RU" smtClean="0"/>
              <a:pPr/>
              <a:t>28.08.2017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694DF-045B-4DB8-99F9-944689AED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D398-4C34-4D66-A8BD-E5A258435787}" type="datetimeFigureOut">
              <a:rPr lang="ru-RU" smtClean="0"/>
              <a:pPr/>
              <a:t>28.08.2017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694DF-045B-4DB8-99F9-944689AED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D398-4C34-4D66-A8BD-E5A258435787}" type="datetimeFigureOut">
              <a:rPr lang="ru-RU" smtClean="0"/>
              <a:pPr/>
              <a:t>28.08.2017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694DF-045B-4DB8-99F9-944689AED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D398-4C34-4D66-A8BD-E5A258435787}" type="datetimeFigureOut">
              <a:rPr lang="ru-RU" smtClean="0"/>
              <a:pPr/>
              <a:t>28.08.2017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694DF-045B-4DB8-99F9-944689AED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D398-4C34-4D66-A8BD-E5A258435787}" type="datetimeFigureOut">
              <a:rPr lang="ru-RU" smtClean="0"/>
              <a:pPr/>
              <a:t>28.08.2017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694DF-045B-4DB8-99F9-944689AED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D398-4C34-4D66-A8BD-E5A258435787}" type="datetimeFigureOut">
              <a:rPr lang="ru-RU" smtClean="0"/>
              <a:pPr/>
              <a:t>28.08.2017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694DF-045B-4DB8-99F9-944689AED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D398-4C34-4D66-A8BD-E5A258435787}" type="datetimeFigureOut">
              <a:rPr lang="ru-RU" smtClean="0"/>
              <a:pPr/>
              <a:t>28.08.2017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694DF-045B-4DB8-99F9-944689AED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D398-4C34-4D66-A8BD-E5A258435787}" type="datetimeFigureOut">
              <a:rPr lang="ru-RU" smtClean="0"/>
              <a:pPr/>
              <a:t>28.08.2017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694DF-045B-4DB8-99F9-944689AED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DFD398-4C34-4D66-A8BD-E5A258435787}" type="datetimeFigureOut">
              <a:rPr lang="ru-RU" smtClean="0"/>
              <a:pPr/>
              <a:t>28.08.2017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F694DF-045B-4DB8-99F9-944689AED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68" name="Rectangle 12"/>
          <p:cNvSpPr>
            <a:spLocks noChangeArrowheads="1"/>
          </p:cNvSpPr>
          <p:nvPr/>
        </p:nvSpPr>
        <p:spPr bwMode="gray">
          <a:xfrm>
            <a:off x="0" y="0"/>
            <a:ext cx="9140825" cy="6856413"/>
          </a:xfrm>
          <a:prstGeom prst="rect">
            <a:avLst/>
          </a:prstGeom>
          <a:solidFill>
            <a:schemeClr val="bg1"/>
          </a:solidFill>
          <a:ln w="6350" algn="ctr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ru-RU" dirty="0"/>
          </a:p>
        </p:txBody>
      </p:sp>
      <p:pic>
        <p:nvPicPr>
          <p:cNvPr id="403476" name="Picture 20" descr="le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3429000"/>
          </a:xfrm>
          <a:prstGeom prst="rect">
            <a:avLst/>
          </a:prstGeom>
          <a:noFill/>
        </p:spPr>
      </p:pic>
      <p:sp>
        <p:nvSpPr>
          <p:cNvPr id="403466" name="Rectangle 10"/>
          <p:cNvSpPr>
            <a:spLocks noChangeArrowheads="1"/>
          </p:cNvSpPr>
          <p:nvPr/>
        </p:nvSpPr>
        <p:spPr bwMode="gray">
          <a:xfrm>
            <a:off x="358775" y="5384800"/>
            <a:ext cx="8461375" cy="70849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l">
              <a:spcAft>
                <a:spcPct val="0"/>
              </a:spcAft>
              <a:tabLst>
                <a:tab pos="274638" algn="l"/>
              </a:tabLst>
            </a:pPr>
            <a:r>
              <a:rPr lang="en-US" sz="2000" dirty="0">
                <a:latin typeface="LindeDaxOffice_russian" panose="020B0500000000020000" pitchFamily="34" charset="-52"/>
              </a:rPr>
              <a:t>29</a:t>
            </a:r>
            <a:r>
              <a:rPr lang="ru-RU" sz="2000" dirty="0">
                <a:latin typeface="LindeDaxOffice_russian" panose="020B0500000000020000" pitchFamily="34" charset="-52"/>
              </a:rPr>
              <a:t> августа 2017 года</a:t>
            </a:r>
          </a:p>
          <a:p>
            <a:pPr algn="l">
              <a:spcAft>
                <a:spcPct val="0"/>
              </a:spcAft>
              <a:tabLst>
                <a:tab pos="274638" algn="l"/>
              </a:tabLst>
            </a:pPr>
            <a:r>
              <a:rPr lang="ru-RU" sz="2000" dirty="0">
                <a:latin typeface="LindeDaxOffice_russian" panose="020B0500000000020000" pitchFamily="34" charset="-52"/>
              </a:rPr>
              <a:t>г. Москва</a:t>
            </a:r>
            <a:endParaRPr lang="en-US" sz="2000" dirty="0">
              <a:latin typeface="LindeDaxOffice_russian" panose="020B0500000000020000" pitchFamily="34" charset="-52"/>
            </a:endParaRPr>
          </a:p>
        </p:txBody>
      </p:sp>
      <p:sp>
        <p:nvSpPr>
          <p:cNvPr id="403467" name="Rectangle 11"/>
          <p:cNvSpPr>
            <a:spLocks noChangeArrowheads="1"/>
          </p:cNvSpPr>
          <p:nvPr/>
        </p:nvSpPr>
        <p:spPr bwMode="gray">
          <a:xfrm>
            <a:off x="358775" y="3429000"/>
            <a:ext cx="8461375" cy="1800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 algn="l">
              <a:lnSpc>
                <a:spcPct val="100000"/>
              </a:lnSpc>
              <a:spcAft>
                <a:spcPct val="0"/>
              </a:spcAft>
            </a:pPr>
            <a:endParaRPr lang="ru-RU" sz="3200" b="1" dirty="0">
              <a:solidFill>
                <a:schemeClr val="accent1"/>
              </a:solidFill>
            </a:endParaRPr>
          </a:p>
          <a:p>
            <a:pPr algn="l">
              <a:lnSpc>
                <a:spcPct val="100000"/>
              </a:lnSpc>
              <a:spcAft>
                <a:spcPct val="0"/>
              </a:spcAft>
            </a:pPr>
            <a:endParaRPr lang="ru-RU" sz="3200" b="1" dirty="0">
              <a:solidFill>
                <a:schemeClr val="accent1"/>
              </a:solidFill>
            </a:endParaRPr>
          </a:p>
          <a:p>
            <a:pPr algn="l">
              <a:lnSpc>
                <a:spcPct val="100000"/>
              </a:lnSpc>
              <a:spcAft>
                <a:spcPct val="0"/>
              </a:spcAft>
            </a:pPr>
            <a:endParaRPr lang="ru-RU" sz="3200" b="1" dirty="0">
              <a:solidFill>
                <a:schemeClr val="accent1"/>
              </a:solidFill>
            </a:endParaRPr>
          </a:p>
          <a:p>
            <a:pPr algn="l">
              <a:lnSpc>
                <a:spcPct val="100000"/>
              </a:lnSpc>
              <a:spcAft>
                <a:spcPct val="0"/>
              </a:spcAft>
            </a:pPr>
            <a:endParaRPr lang="ru-RU" sz="3200" b="1" dirty="0">
              <a:solidFill>
                <a:schemeClr val="accent1"/>
              </a:solidFill>
            </a:endParaRPr>
          </a:p>
          <a:p>
            <a:pPr algn="l">
              <a:lnSpc>
                <a:spcPct val="100000"/>
              </a:lnSpc>
              <a:spcAft>
                <a:spcPct val="0"/>
              </a:spcAft>
            </a:pPr>
            <a:endParaRPr lang="ru-RU" sz="3200" b="1" dirty="0">
              <a:solidFill>
                <a:schemeClr val="accent1"/>
              </a:solidFill>
            </a:endParaRPr>
          </a:p>
          <a:p>
            <a:pPr algn="l">
              <a:lnSpc>
                <a:spcPct val="100000"/>
              </a:lnSpc>
              <a:spcAft>
                <a:spcPct val="0"/>
              </a:spcAft>
            </a:pPr>
            <a:r>
              <a:rPr lang="ru-RU" sz="2800" b="1" dirty="0">
                <a:solidFill>
                  <a:schemeClr val="accent1"/>
                </a:solidFill>
                <a:latin typeface="LindeDaxOffice_russian" panose="020B0500000000020000" pitchFamily="34" charset="-52"/>
              </a:rPr>
              <a:t>Отчёт о результатах деятельности рабочей группы «Медицина» за 2016-2017 </a:t>
            </a:r>
            <a:r>
              <a:rPr lang="ru-RU" sz="2800" b="1" dirty="0" err="1">
                <a:solidFill>
                  <a:schemeClr val="accent1"/>
                </a:solidFill>
                <a:latin typeface="LindeDaxOffice_russian" panose="020B0500000000020000" pitchFamily="34" charset="-52"/>
              </a:rPr>
              <a:t>г.г</a:t>
            </a:r>
            <a:r>
              <a:rPr lang="ru-RU" sz="2800" b="1" dirty="0">
                <a:solidFill>
                  <a:schemeClr val="accent1"/>
                </a:solidFill>
                <a:latin typeface="LindeDaxOffice_russian" panose="020B0500000000020000" pitchFamily="34" charset="-52"/>
              </a:rPr>
              <a:t>.</a:t>
            </a:r>
            <a:br>
              <a:rPr lang="en-US" sz="3200" b="1" dirty="0">
                <a:solidFill>
                  <a:schemeClr val="accent1"/>
                </a:solidFill>
              </a:rPr>
            </a:br>
            <a:endParaRPr lang="en-US" sz="36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нимо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16632"/>
            <a:ext cx="8496944" cy="1374913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3" name="Прямоугольник 2"/>
          <p:cNvSpPr/>
          <p:nvPr/>
        </p:nvSpPr>
        <p:spPr>
          <a:xfrm>
            <a:off x="323528" y="1748909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LindeDaxOffice_russian" pitchFamily="34" charset="-52"/>
              </a:rPr>
              <a:t> </a:t>
            </a:r>
            <a:endParaRPr lang="ru-RU" sz="1400" dirty="0">
              <a:latin typeface="LindeDaxOffice_russian" pitchFamily="34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7524" y="1628800"/>
            <a:ext cx="8496944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kumimoji="0" lang="ru-RU" sz="14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LindeDaxOffice_russian" pitchFamily="34" charset="-52"/>
              <a:ea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1200" b="1" dirty="0">
                <a:latin typeface="LindeDaxOffice_russian" pitchFamily="34" charset="-52"/>
                <a:cs typeface="Times New Roman" pitchFamily="18" charset="0"/>
              </a:rPr>
              <a:t>Задачи и цели рабочей группы «Медицина»</a:t>
            </a:r>
          </a:p>
          <a:p>
            <a:pPr lvl="0" algn="ctr"/>
            <a:endParaRPr lang="ru-RU" sz="1200" b="1" dirty="0">
              <a:latin typeface="LindeDaxOffice_russian" pitchFamily="34" charset="-52"/>
              <a:cs typeface="Times New Roman" pitchFamily="18" charset="0"/>
            </a:endParaRPr>
          </a:p>
          <a:p>
            <a:pPr lvl="0" algn="just"/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lvl="0" algn="just"/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lvl="0" algn="just"/>
            <a:r>
              <a:rPr lang="ru-RU" sz="1200" dirty="0">
                <a:latin typeface="LindeDaxOffice_russian" pitchFamily="34" charset="-52"/>
                <a:cs typeface="Times New Roman" pitchFamily="18" charset="0"/>
              </a:rPr>
              <a:t>-   обмен опытом по внедрению локальных требований при обращении медицинских газов;</a:t>
            </a:r>
          </a:p>
          <a:p>
            <a:pPr marL="171450" lvl="0" indent="-171450" algn="just">
              <a:buFontTx/>
              <a:buChar char="-"/>
            </a:pPr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marL="171450" lvl="0" indent="-171450" algn="just">
              <a:buFontTx/>
              <a:buChar char="-"/>
            </a:pPr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marL="171450" lvl="0" indent="-171450" algn="just">
              <a:buFontTx/>
              <a:buChar char="-"/>
            </a:pPr>
            <a:r>
              <a:rPr lang="ru-RU" sz="1200" dirty="0">
                <a:latin typeface="LindeDaxOffice_russian" pitchFamily="34" charset="-52"/>
                <a:cs typeface="Times New Roman" pitchFamily="18" charset="0"/>
              </a:rPr>
              <a:t>взаимодействие с Росздравнадзором по вопросам государственного контроля качества и выявления фальсифицированных и контрафактных медицинских газов;</a:t>
            </a:r>
          </a:p>
          <a:p>
            <a:pPr marL="171450" lvl="0" indent="-171450" algn="just">
              <a:buFontTx/>
              <a:buChar char="-"/>
            </a:pPr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marL="171450" lvl="0" indent="-171450" algn="just">
              <a:buFontTx/>
              <a:buChar char="-"/>
            </a:pPr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marL="171450" indent="-171450" algn="just">
              <a:buFontTx/>
              <a:buChar char="-"/>
            </a:pPr>
            <a:r>
              <a:rPr lang="ru-RU" sz="1200" dirty="0">
                <a:latin typeface="LindeDaxOffice_russian" pitchFamily="34" charset="-52"/>
              </a:rPr>
              <a:t>взаимодействие с Минпромторгом по вопросам лицензирования производств медицинских газов и реализации государственных программ, связанных с обращением медицинских газов;</a:t>
            </a:r>
          </a:p>
          <a:p>
            <a:pPr marL="171450" lvl="0" indent="-171450" algn="just">
              <a:buFontTx/>
              <a:buChar char="-"/>
            </a:pPr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marL="171450" lvl="0" indent="-171450" algn="just">
              <a:buFontTx/>
              <a:buChar char="-"/>
            </a:pPr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marL="171450" lvl="0" indent="-171450" algn="just">
              <a:buFontTx/>
              <a:buChar char="-"/>
            </a:pPr>
            <a:r>
              <a:rPr lang="ru-RU" sz="1200" dirty="0">
                <a:latin typeface="LindeDaxOffice_russian" pitchFamily="34" charset="-52"/>
                <a:cs typeface="Times New Roman" pitchFamily="18" charset="0"/>
              </a:rPr>
              <a:t>взаимодействие с Минздравом по вопросам государственного регулирования обращения медицинских газов.</a:t>
            </a:r>
          </a:p>
          <a:p>
            <a:pPr marL="171450" lvl="0" indent="-171450" algn="just">
              <a:buFontTx/>
              <a:buChar char="-"/>
            </a:pPr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algn="just"/>
            <a:endParaRPr lang="ru-RU" sz="1200" dirty="0">
              <a:latin typeface="LindeDaxOffice_russian" pitchFamily="34" charset="-52"/>
            </a:endParaRPr>
          </a:p>
          <a:p>
            <a:endParaRPr lang="ru-RU" sz="1200" dirty="0">
              <a:latin typeface="LindeDaxOffice_russian" pitchFamily="34" charset="-5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нимо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16632"/>
            <a:ext cx="8496944" cy="1374913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3" name="Прямоугольник 2"/>
          <p:cNvSpPr/>
          <p:nvPr/>
        </p:nvSpPr>
        <p:spPr>
          <a:xfrm>
            <a:off x="323528" y="1748909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LindeDaxOffice_russian" pitchFamily="34" charset="-52"/>
              </a:rPr>
              <a:t> </a:t>
            </a:r>
            <a:endParaRPr lang="ru-RU" sz="1400" dirty="0">
              <a:latin typeface="LindeDaxOffice_russian" pitchFamily="34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7524" y="1628800"/>
            <a:ext cx="849694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200" b="1" dirty="0">
                <a:latin typeface="LindeDaxOffice_russian" pitchFamily="34" charset="-52"/>
                <a:cs typeface="Times New Roman" pitchFamily="18" charset="0"/>
              </a:rPr>
              <a:t>Взаимодействие с Росздравнадзором</a:t>
            </a:r>
          </a:p>
          <a:p>
            <a:pPr lvl="0" algn="ctr"/>
            <a:endParaRPr lang="ru-RU" sz="1200" b="1" dirty="0">
              <a:latin typeface="LindeDaxOffice_russian" pitchFamily="34" charset="-52"/>
              <a:cs typeface="Times New Roman" pitchFamily="18" charset="0"/>
            </a:endParaRPr>
          </a:p>
          <a:p>
            <a:pPr lvl="0" algn="just"/>
            <a:endParaRPr lang="ru-RU" sz="1200" b="1" dirty="0">
              <a:latin typeface="LindeDaxOffice_russian" pitchFamily="34" charset="-52"/>
              <a:cs typeface="Times New Roman" pitchFamily="18" charset="0"/>
            </a:endParaRPr>
          </a:p>
          <a:p>
            <a:pPr lvl="0" algn="just"/>
            <a:r>
              <a:rPr lang="ru-RU" sz="1200" b="1" dirty="0">
                <a:latin typeface="LindeDaxOffice_russian" pitchFamily="34" charset="-52"/>
                <a:cs typeface="Times New Roman" pitchFamily="18" charset="0"/>
              </a:rPr>
              <a:t>Функции ведомства:</a:t>
            </a:r>
          </a:p>
          <a:p>
            <a:pPr lvl="0" algn="just"/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marL="171450" lvl="0" indent="-171450" algn="just">
              <a:buFontTx/>
              <a:buChar char="-"/>
            </a:pPr>
            <a:r>
              <a:rPr lang="ru-RU" sz="1200" dirty="0">
                <a:latin typeface="LindeDaxOffice_russian" pitchFamily="34" charset="-52"/>
                <a:cs typeface="Times New Roman" pitchFamily="18" charset="0"/>
              </a:rPr>
              <a:t>контроль качества лекарственных средств, находящихся в обращении;</a:t>
            </a:r>
          </a:p>
          <a:p>
            <a:pPr marL="171450" lvl="0" indent="-171450" algn="just">
              <a:buFontTx/>
              <a:buChar char="-"/>
            </a:pPr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marL="171450" lvl="0" indent="-171450" algn="just">
              <a:buFontTx/>
              <a:buChar char="-"/>
            </a:pPr>
            <a:r>
              <a:rPr lang="ru-RU" sz="1200" dirty="0">
                <a:latin typeface="LindeDaxOffice_russian" pitchFamily="34" charset="-52"/>
              </a:rPr>
              <a:t>лицензирование фармацевтической деятельности;</a:t>
            </a:r>
          </a:p>
          <a:p>
            <a:pPr marL="171450" lvl="0" indent="-171450" algn="just">
              <a:buFontTx/>
              <a:buChar char="-"/>
            </a:pPr>
            <a:endParaRPr lang="ru-RU" sz="1200" dirty="0">
              <a:latin typeface="LindeDaxOffice_russian" pitchFamily="34" charset="-52"/>
            </a:endParaRPr>
          </a:p>
          <a:p>
            <a:pPr marL="171450" lvl="0" indent="-171450" algn="just">
              <a:buFontTx/>
              <a:buChar char="-"/>
            </a:pPr>
            <a:r>
              <a:rPr lang="ru-RU" sz="1200" dirty="0">
                <a:latin typeface="LindeDaxOffice_russian" pitchFamily="34" charset="-52"/>
              </a:rPr>
              <a:t>государственная регистрация медицинских изделий.</a:t>
            </a:r>
          </a:p>
          <a:p>
            <a:pPr lvl="0" algn="just"/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lvl="0" algn="just"/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lvl="0" algn="just"/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lvl="0" algn="just"/>
            <a:r>
              <a:rPr lang="ru-RU" sz="1200" b="1" dirty="0">
                <a:latin typeface="LindeDaxOffice_russian" pitchFamily="34" charset="-52"/>
                <a:cs typeface="Times New Roman" pitchFamily="18" charset="0"/>
              </a:rPr>
              <a:t>Результаты:</a:t>
            </a:r>
          </a:p>
          <a:p>
            <a:pPr lvl="0" algn="just"/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lvl="0" algn="just"/>
            <a:r>
              <a:rPr lang="ru-RU" sz="1200" dirty="0">
                <a:latin typeface="LindeDaxOffice_russian" pitchFamily="34" charset="-52"/>
                <a:cs typeface="Times New Roman" pitchFamily="18" charset="0"/>
              </a:rPr>
              <a:t>-   проведена встреча с представителями ведомства;</a:t>
            </a:r>
          </a:p>
          <a:p>
            <a:pPr marL="171450" lvl="0" indent="-171450" algn="just">
              <a:buFontTx/>
              <a:buChar char="-"/>
            </a:pPr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marL="171450" lvl="0" indent="-171450" algn="just">
              <a:buFontTx/>
              <a:buChar char="-"/>
            </a:pPr>
            <a:r>
              <a:rPr lang="ru-RU" sz="1200" dirty="0">
                <a:latin typeface="LindeDaxOffice_russian" pitchFamily="34" charset="-52"/>
                <a:cs typeface="Times New Roman" pitchFamily="18" charset="0"/>
              </a:rPr>
              <a:t>получен ряд уточнений в части трактования действующих нормативно-правовых актов Росздравнадзора применительно к медицинским газам (государственная система «Выборочный контроль», фармацевтическая и аптечная деятельность);</a:t>
            </a:r>
          </a:p>
          <a:p>
            <a:pPr marL="171450" lvl="0" indent="-171450" algn="just">
              <a:buFontTx/>
              <a:buChar char="-"/>
            </a:pPr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marL="171450" lvl="0" indent="-171450" algn="just">
              <a:buFontTx/>
              <a:buChar char="-"/>
            </a:pPr>
            <a:r>
              <a:rPr lang="ru-RU" sz="1200" dirty="0">
                <a:latin typeface="LindeDaxOffice_russian" pitchFamily="34" charset="-52"/>
                <a:cs typeface="Times New Roman" pitchFamily="18" charset="0"/>
              </a:rPr>
              <a:t>в рамках компетенции ведомства обсуждены основные проблемы на рынке медицинских газов: государственные закупки незарегистрированного кислорода, большое количество недобросовестных поставщиков, фальсификация;</a:t>
            </a:r>
          </a:p>
          <a:p>
            <a:pPr marL="171450" lvl="0" indent="-171450" algn="just">
              <a:buFontTx/>
              <a:buChar char="-"/>
            </a:pPr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marL="171450" lvl="0" indent="-171450" algn="just">
              <a:buFontTx/>
              <a:buChar char="-"/>
            </a:pPr>
            <a:r>
              <a:rPr lang="ru-RU" sz="1200" dirty="0">
                <a:latin typeface="LindeDaxOffice_russian" pitchFamily="34" charset="-52"/>
              </a:rPr>
              <a:t>достигнута договорённость о привлечении Росздравнадзором членов Ассоциации в качестве экспертов для решения актуальных вопросов по контролю за обращением медицинских газов.</a:t>
            </a:r>
          </a:p>
          <a:p>
            <a:endParaRPr lang="ru-RU" sz="1200" dirty="0">
              <a:latin typeface="LindeDaxOffice_russian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1896765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нимо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16632"/>
            <a:ext cx="8496944" cy="1374913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3" name="Прямоугольник 2"/>
          <p:cNvSpPr/>
          <p:nvPr/>
        </p:nvSpPr>
        <p:spPr>
          <a:xfrm>
            <a:off x="323528" y="1748909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LindeDaxOffice_russian" pitchFamily="34" charset="-52"/>
              </a:rPr>
              <a:t> </a:t>
            </a:r>
            <a:endParaRPr lang="ru-RU" sz="1400" dirty="0">
              <a:latin typeface="LindeDaxOffice_russian" pitchFamily="34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7524" y="1628800"/>
            <a:ext cx="849694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200" b="1" dirty="0">
                <a:latin typeface="LindeDaxOffice_russian" pitchFamily="34" charset="-52"/>
                <a:cs typeface="Times New Roman" pitchFamily="18" charset="0"/>
              </a:rPr>
              <a:t>Взаимодействие с Минпромторгом</a:t>
            </a:r>
          </a:p>
          <a:p>
            <a:pPr lvl="0" algn="ctr"/>
            <a:endParaRPr lang="ru-RU" sz="1200" b="1" dirty="0">
              <a:latin typeface="LindeDaxOffice_russian" pitchFamily="34" charset="-52"/>
              <a:cs typeface="Times New Roman" pitchFamily="18" charset="0"/>
            </a:endParaRPr>
          </a:p>
          <a:p>
            <a:pPr lvl="0" algn="just"/>
            <a:endParaRPr lang="ru-RU" sz="1200" b="1" dirty="0">
              <a:latin typeface="LindeDaxOffice_russian" pitchFamily="34" charset="-52"/>
              <a:cs typeface="Times New Roman" pitchFamily="18" charset="0"/>
            </a:endParaRPr>
          </a:p>
          <a:p>
            <a:pPr lvl="0" algn="just"/>
            <a:r>
              <a:rPr lang="ru-RU" sz="1200" b="1" dirty="0">
                <a:latin typeface="LindeDaxOffice_russian" pitchFamily="34" charset="-52"/>
                <a:cs typeface="Times New Roman" pitchFamily="18" charset="0"/>
              </a:rPr>
              <a:t>Функции министерства:</a:t>
            </a:r>
          </a:p>
          <a:p>
            <a:pPr lvl="0" algn="just"/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marL="171450" lvl="0" indent="-171450" algn="just">
              <a:buFontTx/>
              <a:buChar char="-"/>
            </a:pPr>
            <a:r>
              <a:rPr lang="ru-RU" sz="1200" dirty="0">
                <a:latin typeface="LindeDaxOffice_russian" pitchFamily="34" charset="-52"/>
                <a:cs typeface="Times New Roman" pitchFamily="18" charset="0"/>
              </a:rPr>
              <a:t>лицензирование и лицензионный контроль производителей лекарственных средств;</a:t>
            </a:r>
          </a:p>
          <a:p>
            <a:pPr marL="171450" lvl="0" indent="-171450" algn="just">
              <a:buFontTx/>
              <a:buChar char="-"/>
            </a:pPr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marL="171450" lvl="0" indent="-171450" algn="just">
              <a:buFontTx/>
              <a:buChar char="-"/>
            </a:pPr>
            <a:r>
              <a:rPr lang="ru-RU" sz="1200" dirty="0">
                <a:latin typeface="LindeDaxOffice_russian" pitchFamily="34" charset="-52"/>
              </a:rPr>
              <a:t>ведение государственных программ, связанных с инновациями при обращении лекарственных средств;</a:t>
            </a:r>
          </a:p>
          <a:p>
            <a:pPr lvl="0" algn="just"/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lvl="0" algn="just"/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lvl="0" algn="just"/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lvl="0" algn="just"/>
            <a:r>
              <a:rPr lang="ru-RU" sz="1200" b="1" dirty="0">
                <a:latin typeface="LindeDaxOffice_russian" pitchFamily="34" charset="-52"/>
                <a:cs typeface="Times New Roman" pitchFamily="18" charset="0"/>
              </a:rPr>
              <a:t>Результаты:</a:t>
            </a:r>
          </a:p>
          <a:p>
            <a:pPr lvl="0" algn="just"/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lvl="0" algn="just"/>
            <a:r>
              <a:rPr lang="ru-RU" sz="1200" dirty="0">
                <a:latin typeface="LindeDaxOffice_russian" pitchFamily="34" charset="-52"/>
                <a:cs typeface="Times New Roman" pitchFamily="18" charset="0"/>
              </a:rPr>
              <a:t>-   отправлено 4 обращения от Ассоциации, ни одного ответа получено не было.</a:t>
            </a:r>
            <a:endParaRPr lang="ru-RU" sz="1200" dirty="0">
              <a:latin typeface="LindeDaxOffice_russian" pitchFamily="34" charset="-52"/>
            </a:endParaRPr>
          </a:p>
          <a:p>
            <a:endParaRPr lang="ru-RU" sz="1200" dirty="0">
              <a:latin typeface="LindeDaxOffice_russian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4837594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нимо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16632"/>
            <a:ext cx="8496944" cy="1374913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3" name="Прямоугольник 2"/>
          <p:cNvSpPr/>
          <p:nvPr/>
        </p:nvSpPr>
        <p:spPr>
          <a:xfrm>
            <a:off x="323528" y="1748909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LindeDaxOffice_russian" pitchFamily="34" charset="-52"/>
              </a:rPr>
              <a:t> </a:t>
            </a:r>
            <a:endParaRPr lang="ru-RU" sz="1400" dirty="0">
              <a:latin typeface="LindeDaxOffice_russian" pitchFamily="34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7524" y="1628800"/>
            <a:ext cx="84969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200" b="1" dirty="0">
                <a:latin typeface="LindeDaxOffice_russian" pitchFamily="34" charset="-52"/>
                <a:cs typeface="Times New Roman" pitchFamily="18" charset="0"/>
              </a:rPr>
              <a:t>Взаимодействие с Минздравом</a:t>
            </a:r>
          </a:p>
          <a:p>
            <a:pPr lvl="0" algn="ctr"/>
            <a:endParaRPr lang="ru-RU" sz="1200" b="1" dirty="0">
              <a:latin typeface="LindeDaxOffice_russian" pitchFamily="34" charset="-52"/>
              <a:cs typeface="Times New Roman" pitchFamily="18" charset="0"/>
            </a:endParaRPr>
          </a:p>
          <a:p>
            <a:pPr lvl="0" algn="just"/>
            <a:endParaRPr lang="ru-RU" sz="1200" b="1" dirty="0">
              <a:latin typeface="LindeDaxOffice_russian" pitchFamily="34" charset="-52"/>
              <a:cs typeface="Times New Roman" pitchFamily="18" charset="0"/>
            </a:endParaRPr>
          </a:p>
          <a:p>
            <a:pPr lvl="0" algn="just"/>
            <a:r>
              <a:rPr lang="ru-RU" sz="1200" b="1" dirty="0">
                <a:latin typeface="LindeDaxOffice_russian" pitchFamily="34" charset="-52"/>
                <a:cs typeface="Times New Roman" pitchFamily="18" charset="0"/>
              </a:rPr>
              <a:t>Функции министерства:</a:t>
            </a:r>
          </a:p>
          <a:p>
            <a:pPr lvl="0" algn="just"/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marL="171450" lvl="0" indent="-171450" algn="just">
              <a:buFontTx/>
              <a:buChar char="-"/>
            </a:pPr>
            <a:r>
              <a:rPr lang="ru-RU" sz="1200" dirty="0">
                <a:latin typeface="LindeDaxOffice_russian" pitchFamily="34" charset="-52"/>
                <a:cs typeface="Times New Roman" pitchFamily="18" charset="0"/>
              </a:rPr>
              <a:t>разработка и утверждение нормативно-правовых актов в сфере обращения лекарственных средств;</a:t>
            </a:r>
          </a:p>
          <a:p>
            <a:pPr lvl="0" algn="just"/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marL="171450" lvl="0" indent="-171450" algn="just">
              <a:buFontTx/>
              <a:buChar char="-"/>
            </a:pPr>
            <a:r>
              <a:rPr lang="ru-RU" sz="1200" dirty="0">
                <a:latin typeface="LindeDaxOffice_russian" pitchFamily="34" charset="-52"/>
              </a:rPr>
              <a:t>государственная регистрация лекарственных средств.</a:t>
            </a:r>
          </a:p>
          <a:p>
            <a:pPr lvl="0" algn="just"/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lvl="0" algn="just"/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lvl="0" algn="just"/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lvl="0" algn="just"/>
            <a:r>
              <a:rPr lang="ru-RU" sz="1200" b="1" dirty="0">
                <a:latin typeface="LindeDaxOffice_russian" pitchFamily="34" charset="-52"/>
                <a:cs typeface="Times New Roman" pitchFamily="18" charset="0"/>
              </a:rPr>
              <a:t>Результаты:</a:t>
            </a:r>
          </a:p>
          <a:p>
            <a:pPr lvl="0" algn="just"/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marL="171450" lvl="0" indent="-171450" algn="just">
              <a:buFontTx/>
              <a:buChar char="-"/>
            </a:pPr>
            <a:r>
              <a:rPr lang="ru-RU" sz="1200" dirty="0">
                <a:latin typeface="LindeDaxOffice_russian" pitchFamily="34" charset="-52"/>
                <a:cs typeface="Times New Roman" pitchFamily="18" charset="0"/>
              </a:rPr>
              <a:t>проведена предварительная работа, направленная на изменение подхода к контролю качества медицинского кислорода (получен отрицательный ответ);</a:t>
            </a:r>
          </a:p>
          <a:p>
            <a:pPr marL="171450" lvl="0" indent="-171450" algn="just">
              <a:buFontTx/>
              <a:buChar char="-"/>
            </a:pPr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marL="171450" lvl="0" indent="-171450" algn="just">
              <a:buFontTx/>
              <a:buChar char="-"/>
            </a:pPr>
            <a:r>
              <a:rPr lang="ru-RU" sz="1200" dirty="0">
                <a:latin typeface="LindeDaxOffice_russian" pitchFamily="34" charset="-52"/>
                <a:cs typeface="Times New Roman" pitchFamily="18" charset="0"/>
              </a:rPr>
              <a:t>проведена встреча с представителем Минздрава, ответственным за разработку Фармакопейных статей на медицинские газы;</a:t>
            </a:r>
          </a:p>
          <a:p>
            <a:pPr marL="171450" lvl="0" indent="-171450" algn="just">
              <a:buFontTx/>
              <a:buChar char="-"/>
            </a:pPr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marL="171450" lvl="0" indent="-171450" algn="just">
              <a:buFontTx/>
              <a:buChar char="-"/>
            </a:pPr>
            <a:r>
              <a:rPr lang="ru-RU" sz="1200" dirty="0">
                <a:latin typeface="LindeDaxOffice_russian" pitchFamily="34" charset="-52"/>
                <a:cs typeface="Times New Roman" pitchFamily="18" charset="0"/>
              </a:rPr>
              <a:t>достигнута договорённость о включении в Фармакопейные статьи современных аналитических методик и исключении примесей, не образующихся в готовой продукции, произведённой на современных установках;</a:t>
            </a:r>
          </a:p>
          <a:p>
            <a:pPr marL="171450" lvl="0" indent="-171450" algn="just">
              <a:buFontTx/>
              <a:buChar char="-"/>
            </a:pPr>
            <a:endParaRPr lang="ru-RU" sz="1200" dirty="0">
              <a:latin typeface="LindeDaxOffice_russian" pitchFamily="34" charset="-52"/>
              <a:cs typeface="Times New Roman" pitchFamily="18" charset="0"/>
            </a:endParaRPr>
          </a:p>
          <a:p>
            <a:pPr marL="171450" lvl="0" indent="-171450" algn="just">
              <a:buFontTx/>
              <a:buChar char="-"/>
            </a:pPr>
            <a:r>
              <a:rPr lang="ru-RU" sz="1200" dirty="0">
                <a:latin typeface="LindeDaxOffice_russian" pitchFamily="34" charset="-52"/>
              </a:rPr>
              <a:t>составлен план-график дальнейших совместных действий.</a:t>
            </a:r>
          </a:p>
          <a:p>
            <a:endParaRPr lang="ru-RU" sz="1200" dirty="0">
              <a:latin typeface="LindeDaxOffice_russian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7274557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133350" y="136525"/>
            <a:ext cx="8903146" cy="102235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188640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dirty="0">
                <a:solidFill>
                  <a:prstClr val="black"/>
                </a:solidFill>
              </a:rPr>
              <a:t>ASSOCIATION OF INDUSTRIAL</a:t>
            </a:r>
          </a:p>
          <a:p>
            <a:r>
              <a:rPr lang="en-US" dirty="0"/>
              <a:t>AND MEDICAL GASES PRODUCERS</a:t>
            </a:r>
            <a:r>
              <a:rPr lang="ru-RU" dirty="0"/>
              <a:t> </a:t>
            </a:r>
          </a:p>
          <a:p>
            <a:endParaRPr lang="ru-RU" dirty="0"/>
          </a:p>
          <a:p>
            <a:r>
              <a:rPr lang="ru-RU" dirty="0"/>
              <a:t> </a:t>
            </a:r>
          </a:p>
        </p:txBody>
      </p:sp>
      <p:pic>
        <p:nvPicPr>
          <p:cNvPr id="10" name="Рисунок 9" descr="Снимо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16632"/>
            <a:ext cx="8496944" cy="1374913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4981185"/>
              </p:ext>
            </p:extLst>
          </p:nvPr>
        </p:nvGraphicFramePr>
        <p:xfrm>
          <a:off x="457201" y="1577341"/>
          <a:ext cx="8229598" cy="503000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50503">
                  <a:extLst>
                    <a:ext uri="{9D8B030D-6E8A-4147-A177-3AD203B41FA5}">
                      <a16:colId xmlns:a16="http://schemas.microsoft.com/office/drawing/2014/main" val="1326902475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278774882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1072272657"/>
                    </a:ext>
                  </a:extLst>
                </a:gridCol>
                <a:gridCol w="1427247">
                  <a:extLst>
                    <a:ext uri="{9D8B030D-6E8A-4147-A177-3AD203B41FA5}">
                      <a16:colId xmlns:a16="http://schemas.microsoft.com/office/drawing/2014/main" val="257255107"/>
                    </a:ext>
                  </a:extLst>
                </a:gridCol>
                <a:gridCol w="1271768">
                  <a:extLst>
                    <a:ext uri="{9D8B030D-6E8A-4147-A177-3AD203B41FA5}">
                      <a16:colId xmlns:a16="http://schemas.microsoft.com/office/drawing/2014/main" val="2384447031"/>
                    </a:ext>
                  </a:extLst>
                </a:gridCol>
                <a:gridCol w="1271768">
                  <a:extLst>
                    <a:ext uri="{9D8B030D-6E8A-4147-A177-3AD203B41FA5}">
                      <a16:colId xmlns:a16="http://schemas.microsoft.com/office/drawing/2014/main" val="996772142"/>
                    </a:ext>
                  </a:extLst>
                </a:gridCol>
              </a:tblGrid>
              <a:tr h="20415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Показатель качества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Нормативный документ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1901987"/>
                  </a:ext>
                </a:extLst>
              </a:tr>
              <a:tr h="15380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EP 8.0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USP 38-NF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JP XVII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ГОСТ 5583 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ГОСТ 6331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extLst>
                  <a:ext uri="{0D108BD9-81ED-4DB2-BD59-A6C34878D82A}">
                    <a16:rowId xmlns:a16="http://schemas.microsoft.com/office/drawing/2014/main" val="192262818"/>
                  </a:ext>
                </a:extLst>
              </a:tr>
              <a:tr h="4022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Запах 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определяется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определяется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определяется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Отсутствие 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Отсутствие 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extLst>
                  <a:ext uri="{0D108BD9-81ED-4DB2-BD59-A6C34878D82A}">
                    <a16:rowId xmlns:a16="http://schemas.microsoft.com/office/drawing/2014/main" val="389057952"/>
                  </a:ext>
                </a:extLst>
              </a:tr>
              <a:tr h="3850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Объемная доля кислорода , % 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менее 99,5 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менее 99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менее 99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менее 99,5 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менее 99,5 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extLst>
                  <a:ext uri="{0D108BD9-81ED-4DB2-BD59-A6C34878D82A}">
                    <a16:rowId xmlns:a16="http://schemas.microsoft.com/office/drawing/2014/main" val="3005321882"/>
                  </a:ext>
                </a:extLst>
              </a:tr>
              <a:tr h="4432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Углерода диоксид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более 300</a:t>
                      </a:r>
                      <a:r>
                        <a:rPr lang="en-US" sz="900">
                          <a:effectLst/>
                        </a:rPr>
                        <a:t> ppm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более 0,03 % 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определяется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более 0,01% 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Не более 3 см</a:t>
                      </a:r>
                      <a:r>
                        <a:rPr lang="ru-RU" sz="900" baseline="30000" dirty="0">
                          <a:effectLst/>
                        </a:rPr>
                        <a:t>3</a:t>
                      </a:r>
                      <a:r>
                        <a:rPr lang="ru-RU" sz="900" dirty="0">
                          <a:effectLst/>
                        </a:rPr>
                        <a:t>/дм</a:t>
                      </a:r>
                      <a:r>
                        <a:rPr lang="ru-RU" sz="900" baseline="30000" dirty="0">
                          <a:effectLst/>
                        </a:rPr>
                        <a:t>3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extLst>
                  <a:ext uri="{0D108BD9-81ED-4DB2-BD59-A6C34878D82A}">
                    <a16:rowId xmlns:a16="http://schemas.microsoft.com/office/drawing/2014/main" val="1543738757"/>
                  </a:ext>
                </a:extLst>
              </a:tr>
              <a:tr h="4726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Углерода монооксид 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более 5 </a:t>
                      </a:r>
                      <a:r>
                        <a:rPr lang="en-US" sz="900">
                          <a:effectLst/>
                        </a:rPr>
                        <a:t>ppm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более 0,001% 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определяется 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Должен выдерживать испытание с аммиачным раствором азотнокислого серебра 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1298369"/>
                  </a:ext>
                </a:extLst>
              </a:tr>
              <a:tr h="4726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Вода 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более 67 </a:t>
                      </a:r>
                      <a:r>
                        <a:rPr lang="en-US" sz="900">
                          <a:effectLst/>
                        </a:rPr>
                        <a:t>ppm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определяется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определяется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более 0,009 % водяных паров 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Отсутствие видимых капель воды и твердых частиц после испарения кислорода 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extLst>
                  <a:ext uri="{0D108BD9-81ED-4DB2-BD59-A6C34878D82A}">
                    <a16:rowId xmlns:a16="http://schemas.microsoft.com/office/drawing/2014/main" val="4130770253"/>
                  </a:ext>
                </a:extLst>
              </a:tr>
              <a:tr h="4726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Содержание ацетилена 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определяется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определяется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определяется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определяется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Отсутствие. Бесцветный раствор 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extLst>
                  <a:ext uri="{0D108BD9-81ED-4DB2-BD59-A6C34878D82A}">
                    <a16:rowId xmlns:a16="http://schemas.microsoft.com/office/drawing/2014/main" val="2498778030"/>
                  </a:ext>
                </a:extLst>
              </a:tr>
              <a:tr h="3076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Содержание газообразный кислот и оснований 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определяется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определяется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определяется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Определяется по сравнению окраски растворов в склянках после проведения испытания 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6315531"/>
                  </a:ext>
                </a:extLst>
              </a:tr>
              <a:tr h="4726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Содержание озона и других газов-окислителей 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определяется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определяется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Площадь пика азота не более чем в контрольном образце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Должен выдерживать испытания. Раствор бесцветный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1547050"/>
                  </a:ext>
                </a:extLst>
              </a:tr>
              <a:tr h="4726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Содержание масла 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определяется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определяется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определяется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определяется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Отсутствие 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extLst>
                  <a:ext uri="{0D108BD9-81ED-4DB2-BD59-A6C34878D82A}">
                    <a16:rowId xmlns:a16="http://schemas.microsoft.com/office/drawing/2014/main" val="1796235266"/>
                  </a:ext>
                </a:extLst>
              </a:tr>
              <a:tr h="4726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Подлинность 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Выдерживает требования количественного определения 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effectLst/>
                        </a:rPr>
                        <a:t>Выдерживает требования количественного определения 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r>
                        <a:rPr lang="ru-RU" sz="900" dirty="0">
                          <a:effectLst/>
                        </a:rPr>
                        <a:t>Выдерживает требования количественного определения 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Не определяется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Не определяется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2" marR="39392" marT="0" marB="0"/>
                </a:tc>
                <a:extLst>
                  <a:ext uri="{0D108BD9-81ED-4DB2-BD59-A6C34878D82A}">
                    <a16:rowId xmlns:a16="http://schemas.microsoft.com/office/drawing/2014/main" val="316555868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нимо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16632"/>
            <a:ext cx="8496944" cy="1374913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3" name="Прямоугольник 2"/>
          <p:cNvSpPr/>
          <p:nvPr/>
        </p:nvSpPr>
        <p:spPr>
          <a:xfrm>
            <a:off x="323528" y="1748909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LindeDaxOffice_russian" pitchFamily="34" charset="-52"/>
              </a:rPr>
              <a:t> </a:t>
            </a:r>
            <a:endParaRPr lang="ru-RU" sz="1400" dirty="0">
              <a:latin typeface="LindeDaxOffice_russian" pitchFamily="34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7524" y="1628800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200" b="1" dirty="0">
                <a:latin typeface="LindeDaxOffice_russian" pitchFamily="34" charset="-52"/>
                <a:cs typeface="Times New Roman" pitchFamily="18" charset="0"/>
              </a:rPr>
              <a:t>о</a:t>
            </a:r>
            <a:endParaRPr lang="ru-RU" sz="1200" dirty="0">
              <a:latin typeface="LindeDaxOffice_russian" pitchFamily="34" charset="-52"/>
            </a:endParaRPr>
          </a:p>
          <a:p>
            <a:endParaRPr lang="ru-RU" sz="1200" dirty="0">
              <a:latin typeface="LindeDaxOffice_russian" pitchFamily="34" charset="-5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67744" y="2210574"/>
            <a:ext cx="2088232" cy="815995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latin typeface="LindeDaxOffice_russian" panose="020B0500000000020000" pitchFamily="34" charset="-52"/>
              </a:rPr>
              <a:t>Разработка и утверждение ФС и ОФС на мед. газы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267744" y="3525059"/>
            <a:ext cx="2088232" cy="8159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latin typeface="LindeDaxOffice_russian" panose="020B0500000000020000" pitchFamily="34" charset="-52"/>
              </a:rPr>
              <a:t>Включение ФС и ОФС на мед. газы в ГФ </a:t>
            </a:r>
            <a:r>
              <a:rPr lang="en-US" sz="1200" dirty="0">
                <a:latin typeface="LindeDaxOffice_russian" panose="020B0500000000020000" pitchFamily="34" charset="-52"/>
              </a:rPr>
              <a:t>XIII</a:t>
            </a:r>
            <a:r>
              <a:rPr lang="ru-RU" sz="1200" dirty="0">
                <a:latin typeface="LindeDaxOffice_russian" panose="020B0500000000020000" pitchFamily="34" charset="-52"/>
              </a:rPr>
              <a:t>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267744" y="4839544"/>
            <a:ext cx="2088232" cy="8159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latin typeface="LindeDaxOffice_russian" panose="020B0500000000020000" pitchFamily="34" charset="-52"/>
              </a:rPr>
              <a:t>Внесение изменений в рег. досье производителя на основании ФС</a:t>
            </a:r>
          </a:p>
        </p:txBody>
      </p:sp>
      <p:cxnSp>
        <p:nvCxnSpPr>
          <p:cNvPr id="9" name="Прямая со стрелкой 8"/>
          <p:cNvCxnSpPr>
            <a:stCxn id="4" idx="2"/>
            <a:endCxn id="6" idx="0"/>
          </p:cNvCxnSpPr>
          <p:nvPr/>
        </p:nvCxnSpPr>
        <p:spPr>
          <a:xfrm>
            <a:off x="3311860" y="3026569"/>
            <a:ext cx="0" cy="4984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3325183" y="4341054"/>
            <a:ext cx="0" cy="4984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Овал 12"/>
          <p:cNvSpPr/>
          <p:nvPr/>
        </p:nvSpPr>
        <p:spPr>
          <a:xfrm>
            <a:off x="4788024" y="2330539"/>
            <a:ext cx="1296144" cy="696030"/>
          </a:xfrm>
          <a:prstGeom prst="ellipse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2"/>
                </a:solidFill>
                <a:latin typeface="LindeDaxOffice_russian" panose="020B0500000000020000" pitchFamily="34" charset="-52"/>
              </a:rPr>
              <a:t>01.10.2017</a:t>
            </a:r>
          </a:p>
        </p:txBody>
      </p:sp>
      <p:sp>
        <p:nvSpPr>
          <p:cNvPr id="14" name="Овал 13"/>
          <p:cNvSpPr/>
          <p:nvPr/>
        </p:nvSpPr>
        <p:spPr>
          <a:xfrm>
            <a:off x="4772554" y="3629179"/>
            <a:ext cx="1296144" cy="588424"/>
          </a:xfrm>
          <a:prstGeom prst="ellipse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2"/>
                </a:solidFill>
                <a:latin typeface="LindeDaxOffice_russian" panose="020B0500000000020000" pitchFamily="34" charset="-52"/>
              </a:rPr>
              <a:t>01.01.2018</a:t>
            </a:r>
          </a:p>
        </p:txBody>
      </p:sp>
      <p:sp>
        <p:nvSpPr>
          <p:cNvPr id="15" name="Овал 14"/>
          <p:cNvSpPr/>
          <p:nvPr/>
        </p:nvSpPr>
        <p:spPr>
          <a:xfrm>
            <a:off x="4788024" y="4959509"/>
            <a:ext cx="1296144" cy="557723"/>
          </a:xfrm>
          <a:prstGeom prst="ellipse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2"/>
                </a:solidFill>
                <a:latin typeface="LindeDaxOffice_russian" panose="020B0500000000020000" pitchFamily="34" charset="-52"/>
              </a:rPr>
              <a:t>04-06.</a:t>
            </a:r>
          </a:p>
          <a:p>
            <a:pPr algn="ctr"/>
            <a:r>
              <a:rPr lang="ru-RU" sz="1200" dirty="0">
                <a:solidFill>
                  <a:schemeClr val="tx2"/>
                </a:solidFill>
                <a:latin typeface="LindeDaxOffice_russian" panose="020B0500000000020000" pitchFamily="34" charset="-52"/>
              </a:rPr>
              <a:t>2017</a:t>
            </a:r>
          </a:p>
        </p:txBody>
      </p:sp>
    </p:spTree>
    <p:extLst>
      <p:ext uri="{BB962C8B-B14F-4D97-AF65-F5344CB8AC3E}">
        <p14:creationId xmlns:p14="http://schemas.microsoft.com/office/powerpoint/2010/main" val="156973139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0</TotalTime>
  <Words>563</Words>
  <Application>Microsoft Office PowerPoint</Application>
  <PresentationFormat>Экран (4:3)</PresentationFormat>
  <Paragraphs>163</Paragraphs>
  <Slides>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LindeDaxOffice_russian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Linde Gas Rus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Nadezhda Mischenko</dc:creator>
  <cp:lastModifiedBy>Alexey Kuleshov</cp:lastModifiedBy>
  <cp:revision>107</cp:revision>
  <dcterms:created xsi:type="dcterms:W3CDTF">2016-03-28T10:15:59Z</dcterms:created>
  <dcterms:modified xsi:type="dcterms:W3CDTF">2017-08-28T12:01:56Z</dcterms:modified>
</cp:coreProperties>
</file>